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18" r:id="rId2"/>
    <p:sldId id="410" r:id="rId3"/>
    <p:sldId id="419" r:id="rId4"/>
    <p:sldId id="421" r:id="rId5"/>
    <p:sldId id="420" r:id="rId6"/>
    <p:sldId id="422" r:id="rId7"/>
  </p:sldIdLst>
  <p:sldSz cx="12801600" cy="9601200" type="A3"/>
  <p:notesSz cx="10020300" cy="14449425"/>
  <p:defaultTextStyle>
    <a:defPPr>
      <a:defRPr lang="ru-RU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ECFF"/>
    <a:srgbClr val="0000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90" autoAdjust="0"/>
    <p:restoredTop sz="93579" autoAdjust="0"/>
  </p:normalViewPr>
  <p:slideViewPr>
    <p:cSldViewPr>
      <p:cViewPr varScale="1">
        <p:scale>
          <a:sx n="58" d="100"/>
          <a:sy n="58" d="100"/>
        </p:scale>
        <p:origin x="1200" y="77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7" y="10"/>
            <a:ext cx="4343149" cy="722122"/>
          </a:xfrm>
          <a:prstGeom prst="rect">
            <a:avLst/>
          </a:prstGeom>
        </p:spPr>
        <p:txBody>
          <a:bodyPr vert="horz" lIns="133795" tIns="66897" rIns="133795" bIns="66897" rtlCol="0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74816" y="10"/>
            <a:ext cx="4343149" cy="722122"/>
          </a:xfrm>
          <a:prstGeom prst="rect">
            <a:avLst/>
          </a:prstGeom>
        </p:spPr>
        <p:txBody>
          <a:bodyPr vert="horz" lIns="133795" tIns="66897" rIns="133795" bIns="66897" rtlCol="0"/>
          <a:lstStyle>
            <a:lvl1pPr algn="r">
              <a:defRPr sz="1700"/>
            </a:lvl1pPr>
          </a:lstStyle>
          <a:p>
            <a:fld id="{4AA8AA55-8EDD-4856-BD5F-7A1CE5C3CB38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7" y="13725005"/>
            <a:ext cx="4343149" cy="722122"/>
          </a:xfrm>
          <a:prstGeom prst="rect">
            <a:avLst/>
          </a:prstGeom>
        </p:spPr>
        <p:txBody>
          <a:bodyPr vert="horz" lIns="133795" tIns="66897" rIns="133795" bIns="66897" rtlCol="0" anchor="b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74816" y="13725005"/>
            <a:ext cx="4343149" cy="722122"/>
          </a:xfrm>
          <a:prstGeom prst="rect">
            <a:avLst/>
          </a:prstGeom>
        </p:spPr>
        <p:txBody>
          <a:bodyPr vert="horz" lIns="133795" tIns="66897" rIns="133795" bIns="66897" rtlCol="0" anchor="b"/>
          <a:lstStyle>
            <a:lvl1pPr algn="r">
              <a:defRPr sz="1700"/>
            </a:lvl1pPr>
          </a:lstStyle>
          <a:p>
            <a:fld id="{F216EE99-C907-4941-AFD6-D75D34A968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973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0" y="12"/>
            <a:ext cx="4342129" cy="722468"/>
          </a:xfrm>
          <a:prstGeom prst="rect">
            <a:avLst/>
          </a:prstGeom>
        </p:spPr>
        <p:txBody>
          <a:bodyPr vert="horz" lIns="133795" tIns="66897" rIns="133795" bIns="66897" rtlCol="0"/>
          <a:lstStyle>
            <a:lvl1pPr algn="l">
              <a:defRPr sz="17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5859" y="12"/>
            <a:ext cx="4342129" cy="722468"/>
          </a:xfrm>
          <a:prstGeom prst="rect">
            <a:avLst/>
          </a:prstGeom>
        </p:spPr>
        <p:txBody>
          <a:bodyPr vert="horz" lIns="133795" tIns="66897" rIns="133795" bIns="66897" rtlCol="0"/>
          <a:lstStyle>
            <a:lvl1pPr algn="r">
              <a:defRPr sz="1700"/>
            </a:lvl1pPr>
          </a:lstStyle>
          <a:p>
            <a:fld id="{9FDD0F69-EEB3-4176-96D7-1EC70CB011BA}" type="datetimeFigureOut">
              <a:rPr lang="ru-RU" smtClean="0"/>
              <a:pPr/>
              <a:t>21.08.2019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01763" y="1087438"/>
            <a:ext cx="7216775" cy="5413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3795" tIns="66897" rIns="133795" bIns="6689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2031" y="6863489"/>
            <a:ext cx="8016239" cy="6502241"/>
          </a:xfrm>
          <a:prstGeom prst="rect">
            <a:avLst/>
          </a:prstGeom>
        </p:spPr>
        <p:txBody>
          <a:bodyPr vert="horz" lIns="133795" tIns="66897" rIns="133795" bIns="6689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0" y="13724456"/>
            <a:ext cx="4342129" cy="722468"/>
          </a:xfrm>
          <a:prstGeom prst="rect">
            <a:avLst/>
          </a:prstGeom>
        </p:spPr>
        <p:txBody>
          <a:bodyPr vert="horz" lIns="133795" tIns="66897" rIns="133795" bIns="66897" rtlCol="0" anchor="b"/>
          <a:lstStyle>
            <a:lvl1pPr algn="l">
              <a:defRPr sz="17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5859" y="13724456"/>
            <a:ext cx="4342129" cy="722468"/>
          </a:xfrm>
          <a:prstGeom prst="rect">
            <a:avLst/>
          </a:prstGeom>
        </p:spPr>
        <p:txBody>
          <a:bodyPr vert="horz" lIns="133795" tIns="66897" rIns="133795" bIns="66897" rtlCol="0" anchor="b"/>
          <a:lstStyle>
            <a:lvl1pPr algn="r">
              <a:defRPr sz="1700"/>
            </a:lvl1pPr>
          </a:lstStyle>
          <a:p>
            <a:fld id="{F63201F7-9309-4EEC-90EE-B6F999A9BF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809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201F7-9309-4EEC-90EE-B6F999A9BF7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701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35FB-88E4-4496-8A9B-FAF54C4D84A6}" type="datetime1">
              <a:rPr lang="ru-RU" smtClean="0"/>
              <a:pPr/>
              <a:t>21.08.2019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12FF-A92C-4974-8632-F87028C2E4E8}" type="datetime1">
              <a:rPr lang="ru-RU" smtClean="0"/>
              <a:pPr/>
              <a:t>21.08.2019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4B2C-BA68-4ABC-B4B8-7FA43C4B0A5E}" type="datetime1">
              <a:rPr lang="ru-RU" smtClean="0"/>
              <a:pPr/>
              <a:t>21.08.2019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E99C-10AA-468F-9F28-E1F2B96C2C15}" type="datetime1">
              <a:rPr lang="ru-RU" smtClean="0"/>
              <a:pPr/>
              <a:t>21.08.2019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F091-5196-436A-A988-8D4E11FBE697}" type="datetime1">
              <a:rPr lang="ru-RU" smtClean="0"/>
              <a:pPr/>
              <a:t>21.08.2019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AAEE-EB36-4626-BF2A-54E9FD3C884C}" type="datetime1">
              <a:rPr lang="ru-RU" smtClean="0"/>
              <a:pPr/>
              <a:t>21.08.2019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E941-EF62-44FE-A093-2E8CB84D5226}" type="datetime1">
              <a:rPr lang="ru-RU" smtClean="0"/>
              <a:pPr/>
              <a:t>21.08.2019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5A0D-DB0E-4293-890A-95066BF8648F}" type="datetime1">
              <a:rPr lang="ru-RU" smtClean="0"/>
              <a:pPr/>
              <a:t>21.08.2019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32191-2A7B-46A8-BDAE-8AD9F0E727C9}" type="datetime1">
              <a:rPr lang="ru-RU" smtClean="0"/>
              <a:pPr/>
              <a:t>21.08.2019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77C8-CAE7-4C48-8F9A-7926098C295A}" type="datetime1">
              <a:rPr lang="ru-RU" smtClean="0"/>
              <a:pPr/>
              <a:t>21.08.2019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FFA7-11D2-4FE4-B2B2-22F650A2A468}" type="datetime1">
              <a:rPr lang="ru-RU" smtClean="0"/>
              <a:pPr/>
              <a:t>21.08.2019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1EAAA-C919-4867-9520-E9B89A6CFF12}" type="datetime1">
              <a:rPr lang="ru-RU" smtClean="0"/>
              <a:pPr/>
              <a:t>21.08.2019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g"/><Relationship Id="rId3" Type="http://schemas.openxmlformats.org/officeDocument/2006/relationships/image" Target="../media/image1.png"/><Relationship Id="rId7" Type="http://schemas.openxmlformats.org/officeDocument/2006/relationships/image" Target="../media/image23.jpg"/><Relationship Id="rId12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11" Type="http://schemas.openxmlformats.org/officeDocument/2006/relationships/image" Target="../media/image27.jpeg"/><Relationship Id="rId5" Type="http://schemas.openxmlformats.org/officeDocument/2006/relationships/image" Target="../media/image21.jp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9034670"/>
            <a:ext cx="12801600" cy="5665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r>
              <a:rPr lang="ru-RU" sz="1500" b="1" dirty="0">
                <a:solidFill>
                  <a:schemeClr val="bg1"/>
                </a:solidFill>
              </a:rPr>
              <a:t>               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ЛЕНИНСКОГО ВНУТРИГОРОДСКОГО РАЙОНА ГОРОДСКОГО ОКРУГА САМАРА</a:t>
            </a:r>
          </a:p>
        </p:txBody>
      </p:sp>
      <p:pic>
        <p:nvPicPr>
          <p:cNvPr id="11" name="Picture 4" descr="F:\26.09.14\26-09-2014_13-29-16\mini_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941" y="9079736"/>
            <a:ext cx="282517" cy="4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26.09.14\26-09-2014_13-29-16\backgr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09" y="-1"/>
            <a:ext cx="12794285" cy="903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383896"/>
            <a:ext cx="12801600" cy="3360920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5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Реализация Губернаторского проекта «</a:t>
            </a:r>
            <a:r>
              <a:rPr lang="ru-RU" sz="5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СОдействие</a:t>
            </a:r>
            <a:r>
              <a:rPr lang="ru-RU" sz="5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 государственная программа Самарской области»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5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2017 - 2025 гг.</a:t>
            </a:r>
            <a:endParaRPr lang="ru-RU" sz="5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3"/>
          <a:stretch/>
        </p:blipFill>
        <p:spPr>
          <a:xfrm>
            <a:off x="152649" y="170957"/>
            <a:ext cx="6392167" cy="25414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181" y="506557"/>
            <a:ext cx="1728192" cy="177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26.09.14\26-09-2014_13-29-16\backgr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794285" cy="903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9034670"/>
            <a:ext cx="12801600" cy="5665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r>
              <a:rPr lang="ru-RU" sz="1500" b="1" dirty="0">
                <a:solidFill>
                  <a:schemeClr val="bg1"/>
                </a:solidFill>
              </a:rPr>
              <a:t>               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ЛЕНИНСКОГО ВНУТРИГОРОДСКОГО РАЙОНА ГОРОДСКОГО ОКРУГА 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САМАРА</a:t>
            </a:r>
            <a:endParaRPr lang="ru-RU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F:\26.09.14\26-09-2014_13-29-16\mini_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120" y="9049072"/>
            <a:ext cx="282517" cy="4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2304816" y="9034670"/>
            <a:ext cx="488232" cy="5665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52" y="0"/>
            <a:ext cx="12801600" cy="903467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sp>
        <p:nvSpPr>
          <p:cNvPr id="8" name="Овал 7"/>
          <p:cNvSpPr/>
          <p:nvPr/>
        </p:nvSpPr>
        <p:spPr>
          <a:xfrm>
            <a:off x="8921080" y="4368496"/>
            <a:ext cx="144072" cy="1440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>
            <a:stCxn id="8" idx="0"/>
          </p:cNvCxnSpPr>
          <p:nvPr/>
        </p:nvCxnSpPr>
        <p:spPr>
          <a:xfrm flipV="1">
            <a:off x="8993116" y="2344890"/>
            <a:ext cx="0" cy="202360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993032" y="1021451"/>
            <a:ext cx="3244088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Благоустройство дворовой территории многоквартирных домов: ул.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Чернореченская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д. 20, 22, 24; ул. Клиническая, д. 35; ул. Коммунистическая, д. 23</a:t>
            </a:r>
          </a:p>
        </p:txBody>
      </p:sp>
      <p:sp>
        <p:nvSpPr>
          <p:cNvPr id="29" name="Овал 28"/>
          <p:cNvSpPr/>
          <p:nvPr/>
        </p:nvSpPr>
        <p:spPr>
          <a:xfrm>
            <a:off x="10450279" y="4558818"/>
            <a:ext cx="144072" cy="1440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0594351" y="4702890"/>
            <a:ext cx="1776876" cy="286730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8548110" y="4584577"/>
            <a:ext cx="309582" cy="4590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8858928" y="4836325"/>
            <a:ext cx="313326" cy="2134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 flipV="1">
            <a:off x="9009411" y="4624232"/>
            <a:ext cx="162843" cy="2483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9008175" y="4872608"/>
            <a:ext cx="56977" cy="292187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5104656" y="5710946"/>
            <a:ext cx="144072" cy="1440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единительная линия 53"/>
          <p:cNvCxnSpPr>
            <a:stCxn id="53" idx="3"/>
          </p:cNvCxnSpPr>
          <p:nvPr/>
        </p:nvCxnSpPr>
        <p:spPr>
          <a:xfrm flipH="1">
            <a:off x="4168552" y="5833919"/>
            <a:ext cx="957203" cy="173627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120880" y="264096"/>
            <a:ext cx="5184576" cy="375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Ленинский внутригородской район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Самара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77620" y="7808883"/>
            <a:ext cx="3244088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Освещение вдоль пешеходной зоны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 ул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Владимирской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Чернореченской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396285" y="7557332"/>
            <a:ext cx="2974942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Освещение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внутридворовой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территории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домов: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Дачная, д. 26, 28,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30;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Осипенко, д. 39, 41, 41а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5538" y="7562662"/>
            <a:ext cx="3813014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Благоустройство дворовой территории многоквартирных домов:</a:t>
            </a:r>
          </a:p>
          <a:p>
            <a:pPr algn="ctr"/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ул.Братьев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Коростелевых, д.81, 83 (Генеральский двор)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153328" y="552128"/>
            <a:ext cx="1152128" cy="375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2019 год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5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26.09.14\26-09-2014_13-29-16\backgr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794285" cy="903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9034670"/>
            <a:ext cx="12801600" cy="5665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r>
              <a:rPr lang="ru-RU" sz="1500" b="1" dirty="0">
                <a:solidFill>
                  <a:schemeClr val="bg1"/>
                </a:solidFill>
              </a:rPr>
              <a:t>               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ЛЕНИНСКОГО ВНУТРИГОРОДСКОГО РАЙОНА ГОРОДСКОГО ОКРУГА 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САМАРА</a:t>
            </a:r>
            <a:endParaRPr lang="ru-RU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F:\26.09.14\26-09-2014_13-29-16\mini_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120" y="9049072"/>
            <a:ext cx="282517" cy="4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68552" y="192088"/>
            <a:ext cx="46085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Благоустройство дворовой территории многоквартирных домов: ул.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Чернореченская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д. 20, 22, 24; ул. Клиническая, д. 35; ул. Коммунистическая, д. 23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96" y="288758"/>
            <a:ext cx="3600000" cy="27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0" r="12540"/>
          <a:stretch/>
        </p:blipFill>
        <p:spPr>
          <a:xfrm>
            <a:off x="128788" y="3070383"/>
            <a:ext cx="3600000" cy="27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104" y="267663"/>
            <a:ext cx="3600000" cy="270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" b="24696"/>
          <a:stretch/>
        </p:blipFill>
        <p:spPr>
          <a:xfrm>
            <a:off x="9065496" y="5887505"/>
            <a:ext cx="3600000" cy="270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" r="16674"/>
          <a:stretch/>
        </p:blipFill>
        <p:spPr>
          <a:xfrm>
            <a:off x="128788" y="5873103"/>
            <a:ext cx="3600000" cy="270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72210" y="3349447"/>
            <a:ext cx="506449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Виды работ:</a:t>
            </a:r>
          </a:p>
          <a:p>
            <a:pPr marL="342900" indent="-342900" algn="just">
              <a:buFontTx/>
              <a:buChar char="-"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оборудование сцены;</a:t>
            </a:r>
          </a:p>
          <a:p>
            <a:pPr marL="342900" indent="-342900" algn="just">
              <a:buFontTx/>
              <a:buChar char="-"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устройство освещения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световые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опоры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marL="342900" indent="-342900" algn="just">
              <a:buFontTx/>
              <a:buChar char="-"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установка лавок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(19 штук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342900" indent="-342900" algn="just">
              <a:buFontTx/>
              <a:buChar char="-"/>
            </a:pPr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Сметная стоимость работ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2 692,3 тыс. руб.;</a:t>
            </a:r>
          </a:p>
          <a:p>
            <a:pPr algn="just"/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Цена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контракта составила 2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409,6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(экономия составила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282,7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руб.);</a:t>
            </a:r>
          </a:p>
          <a:p>
            <a:pPr algn="just"/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Доля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софинансирования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проекта от населения составила 188 тыс. руб.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по результатам подведения итогов электронного аукциона определен поставщик ООО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«СТЭЛС».</a:t>
            </a:r>
          </a:p>
          <a:p>
            <a:pPr algn="just"/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Контракт  заключен.</a:t>
            </a:r>
          </a:p>
          <a:p>
            <a:pPr algn="just"/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ведутся работы. </a:t>
            </a:r>
          </a:p>
          <a:p>
            <a:pPr algn="just"/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Планируемое окончание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работ  01.11.2019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1" t="14001" r="8376" b="8376"/>
          <a:stretch/>
        </p:blipFill>
        <p:spPr>
          <a:xfrm>
            <a:off x="9065496" y="3088131"/>
            <a:ext cx="3600000" cy="2700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2304816" y="9034670"/>
            <a:ext cx="488232" cy="5665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70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26.09.14\26-09-2014_13-29-16\backgr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794285" cy="903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9034670"/>
            <a:ext cx="12801600" cy="5665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r>
              <a:rPr lang="ru-RU" sz="1500" b="1" dirty="0">
                <a:solidFill>
                  <a:schemeClr val="bg1"/>
                </a:solidFill>
              </a:rPr>
              <a:t>               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ЛЕНИНСКОГО ВНУТРИГОРОДСКОГО РАЙОНА ГОРОДСКОГО ОКРУГА 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САМАРА</a:t>
            </a:r>
            <a:endParaRPr lang="ru-RU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F:\26.09.14\26-09-2014_13-29-16\mini_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120" y="9049072"/>
            <a:ext cx="282517" cy="4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00700" y="120080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Освещение вдоль пешеходной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зоны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ул. Владимирской и ул.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Чернореченской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250" y="984176"/>
            <a:ext cx="8631246" cy="77048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16" y="5895602"/>
            <a:ext cx="3600000" cy="270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4" b="31376"/>
          <a:stretch/>
        </p:blipFill>
        <p:spPr>
          <a:xfrm>
            <a:off x="241316" y="192088"/>
            <a:ext cx="3600000" cy="27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64" y="3043845"/>
            <a:ext cx="3600000" cy="270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09244" y="973718"/>
            <a:ext cx="5064498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Виды работ:</a:t>
            </a:r>
          </a:p>
          <a:p>
            <a:pPr marL="342900" indent="-342900" algn="just">
              <a:buFontTx/>
              <a:buChar char="-"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устройство освещения (19 световых опор); </a:t>
            </a:r>
          </a:p>
          <a:p>
            <a:pPr marL="342900" indent="-342900" algn="just">
              <a:buFontTx/>
              <a:buChar char="-"/>
            </a:pPr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Сметная стоимость работ 1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074,9 тыс. руб.;</a:t>
            </a:r>
          </a:p>
          <a:p>
            <a:pPr algn="just"/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Доля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софинансирования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проекта от населения составила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75, 3 тыс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.;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51869" y="3000400"/>
            <a:ext cx="3069011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настоящее время  проведен электронный аукцион от 15.08.2019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№0342300000119000955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, по результатам которого прошла процедура рассмотрения заявок на участие в электронном аукционе.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24536" y="5481191"/>
            <a:ext cx="43924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Планируемая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дата заключения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контракта</a:t>
            </a:r>
          </a:p>
          <a:p>
            <a:pPr algn="just"/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29.08.2019 года. </a:t>
            </a:r>
          </a:p>
        </p:txBody>
      </p:sp>
      <p:sp>
        <p:nvSpPr>
          <p:cNvPr id="18" name="Овал 17"/>
          <p:cNvSpPr/>
          <p:nvPr/>
        </p:nvSpPr>
        <p:spPr>
          <a:xfrm>
            <a:off x="10145216" y="8567298"/>
            <a:ext cx="121733" cy="1217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0217224" y="8453263"/>
            <a:ext cx="2401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опоры освещения, 19 шт.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304816" y="9034670"/>
            <a:ext cx="488232" cy="5665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42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26.09.14\26-09-2014_13-29-16\backgr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794285" cy="903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9034670"/>
            <a:ext cx="12801600" cy="5665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r>
              <a:rPr lang="ru-RU" sz="1500" b="1" dirty="0">
                <a:solidFill>
                  <a:schemeClr val="bg1"/>
                </a:solidFill>
              </a:rPr>
              <a:t>               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ЛЕНИНСКОГО ВНУТРИГОРОДСКОГО РАЙОНА ГОРОДСКОГО ОКРУГА 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САМАРА</a:t>
            </a:r>
            <a:endParaRPr lang="ru-RU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F:\26.09.14\26-09-2014_13-29-16\mini_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120" y="9049072"/>
            <a:ext cx="282517" cy="4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08" y="336104"/>
            <a:ext cx="3600000" cy="270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12" y="5994784"/>
            <a:ext cx="3600000" cy="270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08" y="3165444"/>
            <a:ext cx="3600000" cy="270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8145" r="2520" b="12376"/>
          <a:stretch/>
        </p:blipFill>
        <p:spPr>
          <a:xfrm rot="16200000">
            <a:off x="6217065" y="2284356"/>
            <a:ext cx="5567344" cy="73295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24737" y="192088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Освещение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внутридворовой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территории домов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ул. Дачная, д. 26, 28, 30; ул. Осипенко, д. 39, 41, 41а</a:t>
            </a:r>
          </a:p>
        </p:txBody>
      </p:sp>
      <p:sp>
        <p:nvSpPr>
          <p:cNvPr id="13" name="Овал 12"/>
          <p:cNvSpPr/>
          <p:nvPr/>
        </p:nvSpPr>
        <p:spPr>
          <a:xfrm>
            <a:off x="10264226" y="8855330"/>
            <a:ext cx="121733" cy="12173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0336234" y="8741295"/>
            <a:ext cx="2401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опоры освещения, 19 шт.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37794" y="696144"/>
            <a:ext cx="879970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Виды работ:</a:t>
            </a:r>
          </a:p>
          <a:p>
            <a:pPr marL="342900" indent="-342900" algn="just">
              <a:buFontTx/>
              <a:buChar char="-"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устройство освещения (16 световых опор);</a:t>
            </a:r>
          </a:p>
          <a:p>
            <a:pPr algn="just"/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Сметная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стоимость работ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905,2 тыс. руб.;</a:t>
            </a:r>
          </a:p>
          <a:p>
            <a:pPr algn="just"/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Цена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контракта составила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828,3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(экономия составила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76,9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руб.);</a:t>
            </a:r>
          </a:p>
          <a:p>
            <a:pPr algn="just"/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Доля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софинансирования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проекта от населения составила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63,4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настоящее время по результатам подведения итогов электронного аукциона определен поставщик ООО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«СТРОЙ ГРУПП».</a:t>
            </a:r>
          </a:p>
          <a:p>
            <a:pPr algn="just"/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Ведутся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работы по заключению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контракта.</a:t>
            </a:r>
          </a:p>
          <a:p>
            <a:pPr algn="just"/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Планируемое окончание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работ  01.11.2019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304816" y="9034670"/>
            <a:ext cx="488232" cy="5665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06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26.09.14\26-09-2014_13-29-16\backgr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794285" cy="903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9034670"/>
            <a:ext cx="12801600" cy="5665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r>
              <a:rPr lang="ru-RU" sz="1500" b="1" dirty="0">
                <a:solidFill>
                  <a:schemeClr val="bg1"/>
                </a:solidFill>
              </a:rPr>
              <a:t>               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ЛЕНИНСКОГО ВНУТРИГОРОДСКОГО РАЙОНА ГОРОДСКОГО ОКРУГА </a:t>
            </a:r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САМАРА</a:t>
            </a:r>
            <a:endParaRPr lang="ru-RU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F:\26.09.14\26-09-2014_13-29-16\mini_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120" y="9049072"/>
            <a:ext cx="282517" cy="4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20985" y="80010"/>
            <a:ext cx="8752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Благоустройство дворовой территории многоквартирных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домов: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ул. Братьев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Коростелевых, д.81, 83 (Генеральский двор)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5" y="949591"/>
            <a:ext cx="2880000" cy="384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54270" y="768152"/>
            <a:ext cx="6386385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Виды работ:</a:t>
            </a:r>
          </a:p>
          <a:p>
            <a:pPr algn="just"/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Комплексное благоустройство территории.</a:t>
            </a:r>
          </a:p>
          <a:p>
            <a:pPr marL="342900" indent="-342900" algn="just">
              <a:buAutoNum type="arabicPeriod"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посадка 35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крупномерных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деревьев и акаций;</a:t>
            </a:r>
          </a:p>
          <a:p>
            <a:pPr marL="342900" indent="-342900" algn="just">
              <a:buFontTx/>
              <a:buAutoNum type="arabicPeriod"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установка малых архитектурных форм: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теннисный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стол (1 шт.);   -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качели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детские (1 шт.);</a:t>
            </a:r>
          </a:p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урны (5 шт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.); -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качалка-балансир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малая (1 шт.);</a:t>
            </a:r>
          </a:p>
          <a:p>
            <a:pPr algn="just"/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   - лавки (5 шт.).     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88807" y="2640360"/>
            <a:ext cx="643997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Сметная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стоимость работ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717,9 тыс. руб.;</a:t>
            </a:r>
          </a:p>
          <a:p>
            <a:pPr algn="just"/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Доля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софинансирования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проекта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</a:p>
          <a:p>
            <a:pPr algn="just"/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населения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составила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50,3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тыс. руб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.;</a:t>
            </a:r>
          </a:p>
          <a:p>
            <a:pPr algn="just"/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настоящее время  размещено извещение о проведении электронного аукциона от 14.08.2019 №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0342300000119000994.</a:t>
            </a:r>
          </a:p>
          <a:p>
            <a:pPr algn="just"/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Планируемая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дата заключения контракта с 11.09.2019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304816" y="9034670"/>
            <a:ext cx="488232" cy="5665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470" y="4951287"/>
            <a:ext cx="2880000" cy="384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3" y="4951288"/>
            <a:ext cx="2880000" cy="384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91534" y="1429592"/>
            <a:ext cx="3840001" cy="2879999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3205970" y="5152326"/>
            <a:ext cx="6437873" cy="3638961"/>
            <a:chOff x="3205970" y="5152326"/>
            <a:chExt cx="6437873" cy="3638961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3209157" y="5152326"/>
              <a:ext cx="6434686" cy="1736506"/>
              <a:chOff x="3213199" y="4951288"/>
              <a:chExt cx="5419849" cy="1440000"/>
            </a:xfrm>
          </p:grpSpPr>
          <p:pic>
            <p:nvPicPr>
              <p:cNvPr id="18" name="Рисунок 17" descr="004156 - ÐÐ°ÑÐµÐ»Ð¸ Ð½Ð° Ð¼ÐµÑÐ°Ð»Ð»Ð¸ÑÐµÑÐºÐ¸Ñ ÑÑÐ¾Ð¹ÐºÐ°Ñ Ñ Ð¾ÑÐ¸Ð½ÐºÐ¾Ð²Ð°Ð½Ð½Ð¾Ð¹ Ð±Ð°Ð»ÐºÐ¾Ð¹"/>
              <p:cNvPicPr/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25" t="19553" r="16200" b="16202"/>
              <a:stretch/>
            </p:blipFill>
            <p:spPr bwMode="auto">
              <a:xfrm>
                <a:off x="5045083" y="4951288"/>
                <a:ext cx="1519253" cy="144000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0" name="Рисунок 19"/>
              <p:cNvPicPr/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25" r="1918"/>
              <a:stretch/>
            </p:blipFill>
            <p:spPr bwMode="auto">
              <a:xfrm>
                <a:off x="3213199" y="4951288"/>
                <a:ext cx="1872209" cy="1440000"/>
              </a:xfrm>
              <a:prstGeom prst="rect">
                <a:avLst/>
              </a:prstGeom>
              <a:noFill/>
            </p:spPr>
          </p:pic>
          <p:pic>
            <p:nvPicPr>
              <p:cNvPr id="21" name="Рисунок 20" descr="004102 - ÐÐ°ÑÐ°Ð»ÐºÐ°-Ð±Ð°Ð»Ð°Ð½ÑÐ¸Ñ Ð¼Ð°Ð»Ð°Ñ"/>
              <p:cNvPicPr/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76" t="23530" r="10294" b="27206"/>
              <a:stretch/>
            </p:blipFill>
            <p:spPr bwMode="auto">
              <a:xfrm>
                <a:off x="6564336" y="4951288"/>
                <a:ext cx="2068712" cy="144000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30" name="Прямоугольник 29"/>
            <p:cNvSpPr/>
            <p:nvPr/>
          </p:nvSpPr>
          <p:spPr>
            <a:xfrm>
              <a:off x="3211773" y="6881339"/>
              <a:ext cx="6428883" cy="19004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001114 - Урна железобетонная с металлической вставкой"/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09" t="16373" r="28761" b="15044"/>
            <a:stretch>
              <a:fillRect/>
            </a:stretch>
          </p:blipFill>
          <p:spPr bwMode="auto">
            <a:xfrm>
              <a:off x="6397922" y="6890842"/>
              <a:ext cx="1139640" cy="1900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Рисунок 15" descr="002205 - ÐÐ¸Ð²Ð°Ð½ ÑÐ°Ð´Ð¾Ð²Ð¾-Ð¿Ð°ÑÐºÐ¾Ð²ÑÐ¹ Ð½Ð° Ð¼ÐµÑÐ°Ð»Ð»Ð¸ÑÐµÑÐºÐ¸Ñ Ð½Ð¾Ð¶ÐºÐ°Ñ"/>
            <p:cNvPicPr/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7" t="17442" r="9690" b="20543"/>
            <a:stretch/>
          </p:blipFill>
          <p:spPr bwMode="auto">
            <a:xfrm>
              <a:off x="3205970" y="6890842"/>
              <a:ext cx="2502199" cy="190044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8709" y="6890487"/>
              <a:ext cx="1900800" cy="1900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296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6630</TotalTime>
  <Words>592</Words>
  <Application>Microsoft Office PowerPoint</Application>
  <PresentationFormat>A3 (297x420 мм)</PresentationFormat>
  <Paragraphs>79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Чертыковцев Андрей Евгеньевич</cp:lastModifiedBy>
  <cp:revision>608</cp:revision>
  <cp:lastPrinted>2019-08-21T04:37:16Z</cp:lastPrinted>
  <dcterms:created xsi:type="dcterms:W3CDTF">2014-09-26T10:13:44Z</dcterms:created>
  <dcterms:modified xsi:type="dcterms:W3CDTF">2019-08-21T04:48:59Z</dcterms:modified>
</cp:coreProperties>
</file>